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8E1C2D-1BFB-40D4-8652-07165C6395CD}">
  <a:tblStyle styleId="{6D8E1C2D-1BFB-40D4-8652-07165C6395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5237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84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75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357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807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86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698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6048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12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561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27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271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34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45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3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19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964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66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65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63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1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24" name="Shape 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5400"/>
              <a:buFont typeface="Century Gothic"/>
              <a:buNone/>
              <a:defRPr sz="5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 rot="5400000">
            <a:off x="10158983" y="1792224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 rot="5400000">
            <a:off x="8951974" y="3227835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122" name="Shape 1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rot="10371607">
              <a:off x="263641" y="4438318"/>
              <a:ext cx="3299485" cy="4408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Shape 130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700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Shape 139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-589940">
              <a:off x="8490955" y="2714882"/>
              <a:ext cx="3299261" cy="4408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55612" y="2801319"/>
              <a:ext cx="11277600" cy="360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84"/>
                  </a:lnTo>
                  <a:lnTo>
                    <a:pt x="120000" y="120000"/>
                  </a:lnTo>
                  <a:lnTo>
                    <a:pt x="120000" y="60"/>
                  </a:lnTo>
                  <a:lnTo>
                    <a:pt x="120000" y="60"/>
                  </a:lnTo>
                  <a:lnTo>
                    <a:pt x="117276" y="1374"/>
                  </a:lnTo>
                  <a:lnTo>
                    <a:pt x="114564" y="2642"/>
                  </a:lnTo>
                  <a:lnTo>
                    <a:pt x="111840" y="3866"/>
                  </a:lnTo>
                  <a:lnTo>
                    <a:pt x="109104" y="4923"/>
                  </a:lnTo>
                  <a:lnTo>
                    <a:pt x="106380" y="5980"/>
                  </a:lnTo>
                  <a:lnTo>
                    <a:pt x="103644" y="6977"/>
                  </a:lnTo>
                  <a:lnTo>
                    <a:pt x="100944" y="7822"/>
                  </a:lnTo>
                  <a:lnTo>
                    <a:pt x="98208" y="8623"/>
                  </a:lnTo>
                  <a:lnTo>
                    <a:pt x="95484" y="9363"/>
                  </a:lnTo>
                  <a:lnTo>
                    <a:pt x="92808" y="9997"/>
                  </a:lnTo>
                  <a:lnTo>
                    <a:pt x="90096" y="10631"/>
                  </a:lnTo>
                  <a:lnTo>
                    <a:pt x="87420" y="11160"/>
                  </a:lnTo>
                  <a:lnTo>
                    <a:pt x="84744" y="11583"/>
                  </a:lnTo>
                  <a:lnTo>
                    <a:pt x="82080" y="12006"/>
                  </a:lnTo>
                  <a:lnTo>
                    <a:pt x="79440" y="12368"/>
                  </a:lnTo>
                  <a:lnTo>
                    <a:pt x="76824" y="12640"/>
                  </a:lnTo>
                  <a:lnTo>
                    <a:pt x="74208" y="12851"/>
                  </a:lnTo>
                  <a:lnTo>
                    <a:pt x="71616" y="13063"/>
                  </a:lnTo>
                  <a:lnTo>
                    <a:pt x="69060" y="13168"/>
                  </a:lnTo>
                  <a:lnTo>
                    <a:pt x="66504" y="13274"/>
                  </a:lnTo>
                  <a:lnTo>
                    <a:pt x="63984" y="13319"/>
                  </a:lnTo>
                  <a:lnTo>
                    <a:pt x="61488" y="13274"/>
                  </a:lnTo>
                  <a:lnTo>
                    <a:pt x="59016" y="13274"/>
                  </a:lnTo>
                  <a:lnTo>
                    <a:pt x="56568" y="13168"/>
                  </a:lnTo>
                  <a:lnTo>
                    <a:pt x="54168" y="13002"/>
                  </a:lnTo>
                  <a:lnTo>
                    <a:pt x="51792" y="12851"/>
                  </a:lnTo>
                  <a:lnTo>
                    <a:pt x="49464" y="12685"/>
                  </a:lnTo>
                  <a:lnTo>
                    <a:pt x="47148" y="12428"/>
                  </a:lnTo>
                  <a:lnTo>
                    <a:pt x="44868" y="12157"/>
                  </a:lnTo>
                  <a:lnTo>
                    <a:pt x="42636" y="11900"/>
                  </a:lnTo>
                  <a:lnTo>
                    <a:pt x="38280" y="11205"/>
                  </a:lnTo>
                  <a:lnTo>
                    <a:pt x="34104" y="10465"/>
                  </a:lnTo>
                  <a:lnTo>
                    <a:pt x="30096" y="9680"/>
                  </a:lnTo>
                  <a:lnTo>
                    <a:pt x="26304" y="8834"/>
                  </a:lnTo>
                  <a:lnTo>
                    <a:pt x="22680" y="7928"/>
                  </a:lnTo>
                  <a:lnTo>
                    <a:pt x="19320" y="6977"/>
                  </a:lnTo>
                  <a:lnTo>
                    <a:pt x="16164" y="6025"/>
                  </a:lnTo>
                  <a:lnTo>
                    <a:pt x="13260" y="5074"/>
                  </a:lnTo>
                  <a:lnTo>
                    <a:pt x="10596" y="4183"/>
                  </a:lnTo>
                  <a:lnTo>
                    <a:pt x="8232" y="3337"/>
                  </a:lnTo>
                  <a:lnTo>
                    <a:pt x="6096" y="2537"/>
                  </a:lnTo>
                  <a:lnTo>
                    <a:pt x="4296" y="1857"/>
                  </a:lnTo>
                  <a:lnTo>
                    <a:pt x="2784" y="1223"/>
                  </a:lnTo>
                  <a:lnTo>
                    <a:pt x="708" y="3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Shape 148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700" cy="13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700" cy="247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 with 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Shape 156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-589940">
              <a:off x="8490955" y="4185125"/>
              <a:ext cx="3299261" cy="4408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55612" y="4241801"/>
              <a:ext cx="11277600" cy="233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Shape 165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Shape 166"/>
          <p:cNvSpPr txBox="1"/>
          <p:nvPr/>
        </p:nvSpPr>
        <p:spPr>
          <a:xfrm>
            <a:off x="881566" y="607336"/>
            <a:ext cx="801900" cy="15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9884458" y="2613787"/>
            <a:ext cx="652800" cy="15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-US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4000" cy="269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300" cy="34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00" cy="99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Shape 176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177" name="Shape 17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-589940">
              <a:off x="8490955" y="4193591"/>
              <a:ext cx="3299261" cy="4408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55612" y="4241801"/>
              <a:ext cx="11277600" cy="233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Shape 185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700" cy="182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9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900" cy="284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0" cy="284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8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00" cy="284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00" name="Shape 200"/>
          <p:cNvCxnSpPr/>
          <p:nvPr/>
        </p:nvCxnSpPr>
        <p:spPr>
          <a:xfrm>
            <a:off x="4403971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7772401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00" cy="9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00" cy="9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00" cy="91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16" name="Shape 216"/>
          <p:cNvCxnSpPr/>
          <p:nvPr/>
        </p:nvCxnSpPr>
        <p:spPr>
          <a:xfrm>
            <a:off x="4405831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Shape 217"/>
          <p:cNvCxnSpPr/>
          <p:nvPr/>
        </p:nvCxnSpPr>
        <p:spPr>
          <a:xfrm>
            <a:off x="7797802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Shape 21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4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 rot="5400000">
            <a:off x="3859563" y="-101150"/>
            <a:ext cx="3416400" cy="88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229" name="Shape 2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5101748">
              <a:off x="6294725" y="4577773"/>
              <a:ext cx="3299510" cy="440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5400000">
              <a:off x="4449196" y="2801715"/>
              <a:ext cx="6053700" cy="125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Shape 238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 rot="5400000">
            <a:off x="6915850" y="2947817"/>
            <a:ext cx="4748700" cy="141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 rot="5400000">
            <a:off x="1908679" y="524867"/>
            <a:ext cx="4748700" cy="6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Shape 39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40" name="Shape 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3787250" y="2801685"/>
              <a:ext cx="6053700" cy="125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Shape 48"/>
            <p:cNvSpPr/>
            <p:nvPr/>
          </p:nvSpPr>
          <p:spPr>
            <a:xfrm rot="-5677564">
              <a:off x="4698365" y="1826025"/>
              <a:ext cx="3299348" cy="440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0900" cy="22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00" cy="22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5677564">
              <a:off x="3140497" y="1826025"/>
              <a:ext cx="3299348" cy="440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5400000">
              <a:off x="2229383" y="2801685"/>
              <a:ext cx="6053700" cy="125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Shape 93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300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00" cy="45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300" cy="289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103" name="Shape 10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5677564">
              <a:off x="4203606" y="1826025"/>
              <a:ext cx="3299348" cy="4409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3295438" y="2801685"/>
              <a:ext cx="6053700" cy="1254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550"/>
                  </a:lnTo>
                  <a:lnTo>
                    <a:pt x="120000" y="120000"/>
                  </a:lnTo>
                  <a:lnTo>
                    <a:pt x="120000" y="105"/>
                  </a:lnTo>
                  <a:lnTo>
                    <a:pt x="120000" y="105"/>
                  </a:lnTo>
                  <a:lnTo>
                    <a:pt x="117276" y="2340"/>
                  </a:lnTo>
                  <a:lnTo>
                    <a:pt x="114564" y="4470"/>
                  </a:lnTo>
                  <a:lnTo>
                    <a:pt x="111840" y="6555"/>
                  </a:lnTo>
                  <a:lnTo>
                    <a:pt x="109104" y="8340"/>
                  </a:lnTo>
                  <a:lnTo>
                    <a:pt x="106380" y="10140"/>
                  </a:lnTo>
                  <a:lnTo>
                    <a:pt x="103644" y="11820"/>
                  </a:lnTo>
                  <a:lnTo>
                    <a:pt x="100944" y="13260"/>
                  </a:lnTo>
                  <a:lnTo>
                    <a:pt x="98208" y="14625"/>
                  </a:lnTo>
                  <a:lnTo>
                    <a:pt x="95484" y="15870"/>
                  </a:lnTo>
                  <a:lnTo>
                    <a:pt x="92808" y="16950"/>
                  </a:lnTo>
                  <a:lnTo>
                    <a:pt x="90096" y="18030"/>
                  </a:lnTo>
                  <a:lnTo>
                    <a:pt x="87420" y="18930"/>
                  </a:lnTo>
                  <a:lnTo>
                    <a:pt x="84744" y="19635"/>
                  </a:lnTo>
                  <a:lnTo>
                    <a:pt x="82080" y="20370"/>
                  </a:lnTo>
                  <a:lnTo>
                    <a:pt x="79440" y="20985"/>
                  </a:lnTo>
                  <a:lnTo>
                    <a:pt x="76824" y="21420"/>
                  </a:lnTo>
                  <a:lnTo>
                    <a:pt x="74208" y="21795"/>
                  </a:lnTo>
                  <a:lnTo>
                    <a:pt x="71616" y="22155"/>
                  </a:lnTo>
                  <a:lnTo>
                    <a:pt x="69060" y="22320"/>
                  </a:lnTo>
                  <a:lnTo>
                    <a:pt x="66504" y="22500"/>
                  </a:lnTo>
                  <a:lnTo>
                    <a:pt x="63984" y="22590"/>
                  </a:lnTo>
                  <a:lnTo>
                    <a:pt x="61488" y="22500"/>
                  </a:lnTo>
                  <a:lnTo>
                    <a:pt x="59016" y="22500"/>
                  </a:lnTo>
                  <a:lnTo>
                    <a:pt x="56568" y="22320"/>
                  </a:lnTo>
                  <a:lnTo>
                    <a:pt x="54168" y="22050"/>
                  </a:lnTo>
                  <a:lnTo>
                    <a:pt x="51792" y="21795"/>
                  </a:lnTo>
                  <a:lnTo>
                    <a:pt x="49464" y="21510"/>
                  </a:lnTo>
                  <a:lnTo>
                    <a:pt x="47148" y="21075"/>
                  </a:lnTo>
                  <a:lnTo>
                    <a:pt x="44868" y="20610"/>
                  </a:lnTo>
                  <a:lnTo>
                    <a:pt x="42636" y="20190"/>
                  </a:lnTo>
                  <a:lnTo>
                    <a:pt x="38280" y="19005"/>
                  </a:lnTo>
                  <a:lnTo>
                    <a:pt x="34104" y="17745"/>
                  </a:lnTo>
                  <a:lnTo>
                    <a:pt x="30096" y="16425"/>
                  </a:lnTo>
                  <a:lnTo>
                    <a:pt x="26304" y="14970"/>
                  </a:lnTo>
                  <a:lnTo>
                    <a:pt x="22680" y="13455"/>
                  </a:lnTo>
                  <a:lnTo>
                    <a:pt x="19320" y="11820"/>
                  </a:lnTo>
                  <a:lnTo>
                    <a:pt x="16164" y="10215"/>
                  </a:lnTo>
                  <a:lnTo>
                    <a:pt x="13260" y="8610"/>
                  </a:lnTo>
                  <a:lnTo>
                    <a:pt x="10596" y="7095"/>
                  </a:lnTo>
                  <a:lnTo>
                    <a:pt x="8232" y="5655"/>
                  </a:lnTo>
                  <a:lnTo>
                    <a:pt x="6096" y="4290"/>
                  </a:lnTo>
                  <a:lnTo>
                    <a:pt x="4296" y="3150"/>
                  </a:lnTo>
                  <a:lnTo>
                    <a:pt x="2784" y="2070"/>
                  </a:lnTo>
                  <a:lnTo>
                    <a:pt x="708" y="5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Shape 112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200" cy="173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00" cy="13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0"/>
            <a:ext cx="12192000" cy="6858087"/>
            <a:chOff x="0" y="0"/>
            <a:chExt cx="12192000" cy="6858087"/>
          </a:xfrm>
        </p:grpSpPr>
        <p:sp>
          <p:nvSpPr>
            <p:cNvPr id="7" name="Shap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89940">
              <a:off x="8490955" y="1797525"/>
              <a:ext cx="3299261" cy="4408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0" y="57425"/>
                  </a:moveTo>
                  <a:cubicBezTo>
                    <a:pt x="20832" y="88701"/>
                    <a:pt x="90288" y="120158"/>
                    <a:pt x="119496" y="120000"/>
                  </a:cubicBezTo>
                  <a:cubicBezTo>
                    <a:pt x="119868" y="44407"/>
                    <a:pt x="119628" y="75592"/>
                    <a:pt x="120000" y="0"/>
                  </a:cubicBezTo>
                  <a:lnTo>
                    <a:pt x="120000" y="0"/>
                  </a:lnTo>
                  <a:lnTo>
                    <a:pt x="116004" y="4626"/>
                  </a:lnTo>
                  <a:lnTo>
                    <a:pt x="112008" y="9072"/>
                  </a:lnTo>
                  <a:lnTo>
                    <a:pt x="108012" y="13381"/>
                  </a:lnTo>
                  <a:lnTo>
                    <a:pt x="104004" y="17078"/>
                  </a:lnTo>
                  <a:lnTo>
                    <a:pt x="99996" y="20797"/>
                  </a:lnTo>
                  <a:lnTo>
                    <a:pt x="95988" y="24290"/>
                  </a:lnTo>
                  <a:lnTo>
                    <a:pt x="92028" y="27261"/>
                  </a:lnTo>
                  <a:lnTo>
                    <a:pt x="87996" y="30051"/>
                  </a:lnTo>
                  <a:lnTo>
                    <a:pt x="84000" y="32659"/>
                  </a:lnTo>
                  <a:lnTo>
                    <a:pt x="80076" y="34881"/>
                  </a:lnTo>
                  <a:lnTo>
                    <a:pt x="76080" y="37104"/>
                  </a:lnTo>
                  <a:lnTo>
                    <a:pt x="72156" y="38986"/>
                  </a:lnTo>
                  <a:lnTo>
                    <a:pt x="68232" y="40461"/>
                  </a:lnTo>
                  <a:lnTo>
                    <a:pt x="64308" y="41958"/>
                  </a:lnTo>
                  <a:lnTo>
                    <a:pt x="60432" y="43228"/>
                  </a:lnTo>
                  <a:lnTo>
                    <a:pt x="56604" y="44180"/>
                  </a:lnTo>
                  <a:lnTo>
                    <a:pt x="52752" y="44906"/>
                  </a:lnTo>
                  <a:lnTo>
                    <a:pt x="48948" y="45654"/>
                  </a:lnTo>
                  <a:lnTo>
                    <a:pt x="45192" y="46017"/>
                  </a:lnTo>
                  <a:lnTo>
                    <a:pt x="41448" y="46403"/>
                  </a:lnTo>
                  <a:lnTo>
                    <a:pt x="37740" y="46562"/>
                  </a:lnTo>
                  <a:lnTo>
                    <a:pt x="34068" y="46403"/>
                  </a:lnTo>
                  <a:lnTo>
                    <a:pt x="30444" y="46403"/>
                  </a:lnTo>
                  <a:lnTo>
                    <a:pt x="26856" y="46017"/>
                  </a:lnTo>
                  <a:lnTo>
                    <a:pt x="23316" y="45450"/>
                  </a:lnTo>
                  <a:lnTo>
                    <a:pt x="19836" y="44906"/>
                  </a:lnTo>
                  <a:lnTo>
                    <a:pt x="16416" y="44339"/>
                  </a:lnTo>
                  <a:lnTo>
                    <a:pt x="13020" y="43432"/>
                  </a:lnTo>
                  <a:lnTo>
                    <a:pt x="9672" y="42479"/>
                  </a:lnTo>
                  <a:lnTo>
                    <a:pt x="6396" y="41572"/>
                  </a:lnTo>
                  <a:lnTo>
                    <a:pt x="0" y="39145"/>
                  </a:lnTo>
                  <a:cubicBezTo>
                    <a:pt x="336" y="45246"/>
                    <a:pt x="684" y="51324"/>
                    <a:pt x="1020" y="57425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42"/>
                  </a:lnTo>
                  <a:lnTo>
                    <a:pt x="120000" y="42"/>
                  </a:lnTo>
                  <a:lnTo>
                    <a:pt x="117280" y="1092"/>
                  </a:lnTo>
                  <a:lnTo>
                    <a:pt x="114560" y="2100"/>
                  </a:lnTo>
                  <a:lnTo>
                    <a:pt x="111841" y="3067"/>
                  </a:lnTo>
                  <a:lnTo>
                    <a:pt x="109104" y="3907"/>
                  </a:lnTo>
                  <a:lnTo>
                    <a:pt x="106385" y="4747"/>
                  </a:lnTo>
                  <a:lnTo>
                    <a:pt x="103648" y="5546"/>
                  </a:lnTo>
                  <a:lnTo>
                    <a:pt x="100945" y="6218"/>
                  </a:lnTo>
                  <a:lnTo>
                    <a:pt x="98209" y="6848"/>
                  </a:lnTo>
                  <a:lnTo>
                    <a:pt x="95489" y="7436"/>
                  </a:lnTo>
                  <a:lnTo>
                    <a:pt x="92804" y="7941"/>
                  </a:lnTo>
                  <a:lnTo>
                    <a:pt x="90101" y="8445"/>
                  </a:lnTo>
                  <a:lnTo>
                    <a:pt x="87415" y="8865"/>
                  </a:lnTo>
                  <a:lnTo>
                    <a:pt x="84746" y="9201"/>
                  </a:lnTo>
                  <a:lnTo>
                    <a:pt x="82077" y="9537"/>
                  </a:lnTo>
                  <a:lnTo>
                    <a:pt x="79442" y="9831"/>
                  </a:lnTo>
                  <a:lnTo>
                    <a:pt x="76824" y="10042"/>
                  </a:lnTo>
                  <a:lnTo>
                    <a:pt x="74206" y="10210"/>
                  </a:lnTo>
                  <a:lnTo>
                    <a:pt x="71621" y="10378"/>
                  </a:lnTo>
                  <a:lnTo>
                    <a:pt x="69054" y="10462"/>
                  </a:lnTo>
                  <a:lnTo>
                    <a:pt x="66503" y="10546"/>
                  </a:lnTo>
                  <a:lnTo>
                    <a:pt x="63986" y="10588"/>
                  </a:lnTo>
                  <a:lnTo>
                    <a:pt x="61486" y="10546"/>
                  </a:lnTo>
                  <a:lnTo>
                    <a:pt x="59020" y="10546"/>
                  </a:lnTo>
                  <a:lnTo>
                    <a:pt x="56570" y="10462"/>
                  </a:lnTo>
                  <a:lnTo>
                    <a:pt x="54172" y="10336"/>
                  </a:lnTo>
                  <a:lnTo>
                    <a:pt x="51790" y="10210"/>
                  </a:lnTo>
                  <a:lnTo>
                    <a:pt x="49459" y="10084"/>
                  </a:lnTo>
                  <a:lnTo>
                    <a:pt x="47145" y="9873"/>
                  </a:lnTo>
                  <a:lnTo>
                    <a:pt x="44864" y="9663"/>
                  </a:lnTo>
                  <a:lnTo>
                    <a:pt x="42635" y="9453"/>
                  </a:lnTo>
                  <a:lnTo>
                    <a:pt x="38277" y="8907"/>
                  </a:lnTo>
                  <a:lnTo>
                    <a:pt x="34104" y="8319"/>
                  </a:lnTo>
                  <a:lnTo>
                    <a:pt x="30101" y="7689"/>
                  </a:lnTo>
                  <a:lnTo>
                    <a:pt x="26300" y="7016"/>
                  </a:lnTo>
                  <a:lnTo>
                    <a:pt x="22685" y="6302"/>
                  </a:lnTo>
                  <a:lnTo>
                    <a:pt x="19324" y="5546"/>
                  </a:lnTo>
                  <a:lnTo>
                    <a:pt x="16165" y="4789"/>
                  </a:lnTo>
                  <a:lnTo>
                    <a:pt x="13260" y="4033"/>
                  </a:lnTo>
                  <a:lnTo>
                    <a:pt x="10591" y="3319"/>
                  </a:lnTo>
                  <a:lnTo>
                    <a:pt x="8226" y="2647"/>
                  </a:lnTo>
                  <a:lnTo>
                    <a:pt x="6097" y="2016"/>
                  </a:lnTo>
                  <a:lnTo>
                    <a:pt x="4290" y="1470"/>
                  </a:lnTo>
                  <a:lnTo>
                    <a:pt x="2787" y="966"/>
                  </a:lnTo>
                  <a:lnTo>
                    <a:pt x="709" y="2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0" y="1587"/>
              <a:ext cx="12192000" cy="68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  <a:moveTo>
                    <a:pt x="115248" y="111664"/>
                  </a:moveTo>
                  <a:lnTo>
                    <a:pt x="4688" y="111664"/>
                  </a:lnTo>
                  <a:lnTo>
                    <a:pt x="4688" y="8224"/>
                  </a:lnTo>
                  <a:lnTo>
                    <a:pt x="115248" y="8224"/>
                  </a:lnTo>
                  <a:lnTo>
                    <a:pt x="115248" y="1116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-US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ctrTitle"/>
          </p:nvPr>
        </p:nvSpPr>
        <p:spPr>
          <a:xfrm>
            <a:off x="1683167" y="1413164"/>
            <a:ext cx="8825700" cy="123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spcBef>
                <a:spcPts val="0"/>
              </a:spcBef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1" i="0" u="none" strike="noStrike" cap="none">
                <a:solidFill>
                  <a:schemeClr val="lt2"/>
                </a:solidFill>
              </a:rPr>
              <a:t>ADS FINAL PROJECT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subTitle" idx="1"/>
          </p:nvPr>
        </p:nvSpPr>
        <p:spPr>
          <a:xfrm>
            <a:off x="1683200" y="3171975"/>
            <a:ext cx="8825700" cy="26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9144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2400" b="1">
                <a:solidFill>
                  <a:srgbClr val="FFFFFF"/>
                </a:solidFill>
              </a:rPr>
              <a:t>TEAM</a:t>
            </a:r>
            <a:r>
              <a:rPr lang="en-US" sz="2400" b="1" i="0" u="none" strike="noStrike" cap="none">
                <a:solidFill>
                  <a:srgbClr val="FFFFFF"/>
                </a:solidFill>
              </a:rPr>
              <a:t> </a:t>
            </a:r>
            <a:r>
              <a:rPr lang="en-US" sz="2400" b="1">
                <a:solidFill>
                  <a:srgbClr val="FFFFFF"/>
                </a:solidFill>
              </a:rPr>
              <a:t>8</a:t>
            </a:r>
          </a:p>
          <a:p>
            <a:pPr marL="0" marR="0" lvl="0" indent="-9144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b="1">
              <a:solidFill>
                <a:srgbClr val="FFFFFF"/>
              </a:solidFill>
            </a:endParaRPr>
          </a:p>
          <a:p>
            <a:pPr marL="0" marR="0" lvl="0" indent="-9144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EE52A4"/>
                </a:solidFill>
              </a:rPr>
              <a:t>RUI SHEN </a:t>
            </a:r>
          </a:p>
          <a:p>
            <a:pPr marL="0" marR="0" lvl="0" indent="-9144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EE52A4"/>
                </a:solidFill>
              </a:rPr>
              <a:t>HANAN ALSALAMAH</a:t>
            </a:r>
          </a:p>
          <a:p>
            <a:pPr marL="0" marR="0" lvl="0" indent="-9144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EE52A4"/>
                </a:solidFill>
              </a:rPr>
              <a:t>DIVYA MALVIYA</a:t>
            </a:r>
          </a:p>
          <a:p>
            <a:pPr marL="0" marR="0" lvl="0" indent="-9144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>
                <a:solidFill>
                  <a:srgbClr val="EE52A4"/>
                </a:solidFill>
              </a:rPr>
              <a:t>ADBHUT SANGAL</a:t>
            </a:r>
          </a:p>
          <a:p>
            <a:pPr marL="0" marR="0" lvl="0" indent="-9144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EE52A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511075" y="2478250"/>
            <a:ext cx="11124900" cy="41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 Computing predictions for multi-class classification.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The typical approach is to have ‘n’ output neurons represent the different classes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In the end, the neuron which has the highest prediction 'wins' and that class is </a:t>
            </a:r>
            <a:r>
              <a:rPr lang="en-US" dirty="0" smtClean="0">
                <a:solidFill>
                  <a:schemeClr val="dk1"/>
                </a:solidFill>
              </a:rPr>
              <a:t>predicted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44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44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Computing the accuracy and the misclassification error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E78712"/>
                </a:solidFill>
                <a:latin typeface="Arial"/>
                <a:ea typeface="Arial"/>
                <a:cs typeface="Arial"/>
                <a:sym typeface="Arial"/>
              </a:rPr>
              <a:t>´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50" y="5088825"/>
            <a:ext cx="10352148" cy="15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625" y="3734698"/>
            <a:ext cx="4157776" cy="61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609200" y="926750"/>
            <a:ext cx="11157300" cy="95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1: NEURAL NETWORK MULTINOMIAL 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511075" y="2478250"/>
            <a:ext cx="11124900" cy="41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b="1">
                <a:solidFill>
                  <a:schemeClr val="dk1"/>
                </a:solidFill>
              </a:rPr>
              <a:t> Hidden Layers: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609200" y="926750"/>
            <a:ext cx="11157300" cy="95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1: NEURAL NETWORK MULTINOMIAL CLASSIFICATION</a:t>
            </a:r>
          </a:p>
        </p:txBody>
      </p:sp>
      <p:graphicFrame>
        <p:nvGraphicFramePr>
          <p:cNvPr id="319" name="Shape 319"/>
          <p:cNvGraphicFramePr/>
          <p:nvPr/>
        </p:nvGraphicFramePr>
        <p:xfrm>
          <a:off x="952500" y="3652625"/>
          <a:ext cx="10287000" cy="1401990"/>
        </p:xfrm>
        <a:graphic>
          <a:graphicData uri="http://schemas.openxmlformats.org/drawingml/2006/table">
            <a:tbl>
              <a:tblPr>
                <a:noFill/>
                <a:tableStyleId>{6D8E1C2D-1BFB-40D4-8652-07165C6395CD}</a:tableStyleId>
              </a:tblPr>
              <a:tblGrid>
                <a:gridCol w="1997775"/>
                <a:gridCol w="3110950"/>
                <a:gridCol w="5178275"/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Hidden Layers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(27,15)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(23,19)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Accuracy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40%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41%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Misclassification Error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60%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59%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013567" y="973369"/>
            <a:ext cx="100173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2: NEURAL NETWORK REGRESSION</a:t>
            </a:r>
            <a:r>
              <a:rPr lang="en-US" sz="3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511000" y="2178725"/>
            <a:ext cx="11342700" cy="41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Scale the dataset and split it into train and test data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Set parameters and train the train </a:t>
            </a:r>
            <a:r>
              <a:rPr lang="en-US" dirty="0" smtClean="0">
                <a:solidFill>
                  <a:schemeClr val="dk1"/>
                </a:solidFill>
              </a:rPr>
              <a:t>dataset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endParaRPr lang="en-US" dirty="0">
              <a:solidFill>
                <a:schemeClr val="dk1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 dirty="0">
                <a:solidFill>
                  <a:schemeClr val="dk1"/>
                </a:solidFill>
              </a:rPr>
              <a:t>Evaluate the performance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80" y="3201338"/>
            <a:ext cx="10847273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75" y="5584675"/>
            <a:ext cx="5332349" cy="10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715292" y="99744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MODELS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SUMMARY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0" y="2936150"/>
            <a:ext cx="11745274" cy="17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715254" y="9617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DEMO PLOT OUTPUT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63" y="2059425"/>
            <a:ext cx="8468076" cy="47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715250" y="3255974"/>
            <a:ext cx="8761500" cy="15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CONVOLUTIONAL </a:t>
            </a:r>
          </a:p>
          <a:p>
            <a:pPr marL="0" marR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NEURAL </a:t>
            </a:r>
          </a:p>
          <a:p>
            <a:pPr marL="0" marR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</a:rPr>
              <a:t>NETWORK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4254150" y="933625"/>
            <a:ext cx="3683700" cy="75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PART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1715292" y="99744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CONVOLUTIONAL NEURAL NETWORK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509325" y="2336325"/>
            <a:ext cx="11356800" cy="408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Convolutional neural network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 is a class of deep, feed-forward artificial neural networks that has successfully been applied to analyzing visual imagery.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A CNN consists of an input and an output layer, as well as multiple hidden layers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The layers of a CNN typically consist of</a:t>
            </a:r>
          </a:p>
          <a:p>
            <a:pPr marL="342900" lvl="0" indent="-365760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entury Gothic"/>
              <a:buChar char="▶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Convolutional Layer</a:t>
            </a:r>
          </a:p>
          <a:p>
            <a:pPr marL="342900" lvl="0" indent="-36576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▶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Pooling Layer </a:t>
            </a:r>
          </a:p>
          <a:p>
            <a:pPr marL="342900" lvl="0" indent="-36576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▶"/>
            </a:pPr>
            <a:r>
              <a:rPr lang="en-US" b="1">
                <a:solidFill>
                  <a:srgbClr val="222222"/>
                </a:solidFill>
                <a:highlight>
                  <a:srgbClr val="FFFFFF"/>
                </a:highlight>
              </a:rPr>
              <a:t>Dropout Layer </a:t>
            </a:r>
          </a:p>
          <a:p>
            <a:pPr marL="342900" lvl="0" indent="-365760" rtl="0">
              <a:lnSpc>
                <a:spcPct val="160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Fully connected Layer</a:t>
            </a:r>
          </a:p>
          <a:p>
            <a:pPr marL="0" lvl="0" indent="0" rtl="0">
              <a:lnSpc>
                <a:spcPct val="160000"/>
              </a:lnSpc>
              <a:spcBef>
                <a:spcPts val="400"/>
              </a:spcBef>
              <a:buNone/>
            </a:pPr>
            <a:endParaRPr>
              <a:solidFill>
                <a:srgbClr val="54595D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rgbClr val="E78712"/>
                </a:solidFill>
                <a:latin typeface="Arial"/>
                <a:ea typeface="Arial"/>
                <a:cs typeface="Arial"/>
                <a:sym typeface="Arial"/>
              </a:rPr>
              <a:t>´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347" y="3975450"/>
            <a:ext cx="4223375" cy="23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715292" y="98554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SEMEION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 ANALYSIS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533000" y="2295475"/>
            <a:ext cx="11110200" cy="431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▶"/>
            </a:pPr>
            <a:r>
              <a:rPr lang="en-US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Set Characteristics: Multivariate</a:t>
            </a:r>
          </a:p>
          <a:p>
            <a:pPr marL="34290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▶"/>
            </a:pPr>
            <a:r>
              <a:rPr lang="en-US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Instances: 1593</a:t>
            </a:r>
          </a:p>
          <a:p>
            <a:pPr marL="34290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▶"/>
            </a:pPr>
            <a:r>
              <a:rPr lang="en-US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Attributes: 256</a:t>
            </a:r>
          </a:p>
          <a:p>
            <a:pPr marL="342900" marR="0" lvl="0" indent="-4000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▶"/>
            </a:pPr>
            <a:r>
              <a:rPr lang="en-US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Associated Tasks: Classification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1593 handwritten digits from around 80 persons were scanned, stretched in a rectangular box 16x16 in a gray scale of 256 values.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Then each pixel of each image was scaled into a boolean (1/0) value using a fixed threshold.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Each person wrote on a paper all the digits from 0 to 9, twice- first time in the normal way and the second time in a fast way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715292" y="9498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PROCESS AND CODE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582400" y="2402050"/>
            <a:ext cx="11427900" cy="41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>
                <a:solidFill>
                  <a:schemeClr val="dk1"/>
                </a:solidFill>
              </a:rPr>
              <a:t>Setup keras environment in R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>
                <a:solidFill>
                  <a:schemeClr val="dk1"/>
                </a:solidFill>
              </a:rPr>
              <a:t>Read semeion dataset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>
                <a:solidFill>
                  <a:schemeClr val="dk1"/>
                </a:solidFill>
              </a:rPr>
              <a:t>Split into train and test dataset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>
                <a:solidFill>
                  <a:schemeClr val="dk1"/>
                </a:solidFill>
              </a:rPr>
              <a:t>Add CNN layers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38" y="2342625"/>
            <a:ext cx="5622362" cy="4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1715254" y="961793"/>
            <a:ext cx="8761500" cy="70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SAMPLE OUTPUT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00" y="1926900"/>
            <a:ext cx="8978374" cy="49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729704" y="92124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i="0" u="none" strike="noStrike" cap="none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533000" y="2413900"/>
            <a:ext cx="11154900" cy="41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342900" lvl="0" indent="-365760" rtl="0">
              <a:spcBef>
                <a:spcPts val="0"/>
              </a:spcBef>
              <a:buSzPts val="1800"/>
              <a:buFont typeface="Noto Sans Symbols"/>
              <a:buChar char="▶"/>
            </a:pPr>
            <a:r>
              <a:rPr lang="en-US" b="1">
                <a:solidFill>
                  <a:srgbClr val="000000"/>
                </a:solidFill>
              </a:rPr>
              <a:t>PART 1:</a:t>
            </a:r>
          </a:p>
          <a:p>
            <a:pPr marL="0" lvl="0" indent="0" rtl="0">
              <a:spcBef>
                <a:spcPts val="0"/>
              </a:spcBef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b="1">
                <a:solidFill>
                  <a:srgbClr val="000000"/>
                </a:solidFill>
              </a:rPr>
              <a:t>Run neural networks on Prudential Insurance dataset </a:t>
            </a:r>
          </a:p>
          <a:p>
            <a:pPr marL="342900" lvl="0" indent="-32131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b="1">
              <a:solidFill>
                <a:srgbClr val="000000"/>
              </a:solidFill>
            </a:endParaRPr>
          </a:p>
          <a:p>
            <a:pPr marL="342900" lvl="0" indent="-32131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b="1">
              <a:solidFill>
                <a:srgbClr val="000000"/>
              </a:solidFill>
            </a:endParaRPr>
          </a:p>
          <a:p>
            <a:pPr marL="342900" lvl="0" indent="-365760">
              <a:spcBef>
                <a:spcPts val="0"/>
              </a:spcBef>
              <a:buSzPts val="1800"/>
              <a:buFont typeface="Noto Sans Symbols"/>
              <a:buChar char="▶"/>
            </a:pPr>
            <a:r>
              <a:rPr lang="en-US" b="1">
                <a:solidFill>
                  <a:srgbClr val="000000"/>
                </a:solidFill>
              </a:rPr>
              <a:t>PART 2:</a:t>
            </a:r>
          </a:p>
          <a:p>
            <a:pPr marL="0" lvl="0" indent="0" rtl="0">
              <a:spcBef>
                <a:spcPts val="0"/>
              </a:spcBef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US" b="1">
                <a:solidFill>
                  <a:srgbClr val="000000"/>
                </a:solidFill>
              </a:rPr>
              <a:t>Fit Convolutional Neural Network (CNN) to Semeion Handwritten Digit Data by finding the optimum number of hidden layers and related nodes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1715254" y="949893"/>
            <a:ext cx="8761500" cy="70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MODELS AND SUMMARY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1872569"/>
            <a:ext cx="9957299" cy="5002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l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 &amp; FUTURE WORK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325800" y="2011200"/>
            <a:ext cx="11540400" cy="479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b="1" dirty="0">
                <a:solidFill>
                  <a:schemeClr val="dk1"/>
                </a:solidFill>
              </a:rPr>
              <a:t>NEURAL NETWORK</a:t>
            </a:r>
            <a:r>
              <a:rPr lang="en-US" b="1" dirty="0" smtClean="0">
                <a:solidFill>
                  <a:schemeClr val="dk1"/>
                </a:solidFill>
              </a:rPr>
              <a:t>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None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None/>
            </a:pPr>
            <a:endParaRPr lang="en-US"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dirty="0">
                <a:solidFill>
                  <a:schemeClr val="dk1"/>
                </a:solidFill>
              </a:rPr>
              <a:t>Less variables reduce the runtime </a:t>
            </a: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dirty="0">
                <a:solidFill>
                  <a:schemeClr val="dk1"/>
                </a:solidFill>
              </a:rPr>
              <a:t>Each dataset has different parameters and algorithms that works best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</a:rPr>
              <a:t>CONVOLUTIONAL NEURAL NETWORK:</a:t>
            </a: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dirty="0">
                <a:solidFill>
                  <a:schemeClr val="dk1"/>
                </a:solidFill>
              </a:rPr>
              <a:t>Data is the key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</a:rPr>
              <a:t>FUTURE WORK:</a:t>
            </a: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dirty="0" err="1">
                <a:solidFill>
                  <a:schemeClr val="dk1"/>
                </a:solidFill>
              </a:rPr>
              <a:t>deepnet</a:t>
            </a:r>
            <a:r>
              <a:rPr lang="en-US" dirty="0">
                <a:solidFill>
                  <a:schemeClr val="dk1"/>
                </a:solidFill>
              </a:rPr>
              <a:t> and </a:t>
            </a:r>
            <a:r>
              <a:rPr lang="en-US" dirty="0" err="1">
                <a:solidFill>
                  <a:schemeClr val="dk1"/>
                </a:solidFill>
              </a:rPr>
              <a:t>mxnet</a:t>
            </a:r>
            <a:r>
              <a:rPr lang="en-US" dirty="0">
                <a:solidFill>
                  <a:schemeClr val="dk1"/>
                </a:solidFill>
              </a:rPr>
              <a:t> Package 			</a:t>
            </a: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ts val="1800"/>
              <a:buFont typeface="Century Gothic"/>
              <a:buChar char="▶"/>
            </a:pPr>
            <a:r>
              <a:rPr lang="en-US" dirty="0">
                <a:solidFill>
                  <a:schemeClr val="dk1"/>
                </a:solidFill>
              </a:rPr>
              <a:t>h20 package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384" name="Shape 384"/>
          <p:cNvGraphicFramePr/>
          <p:nvPr/>
        </p:nvGraphicFramePr>
        <p:xfrm>
          <a:off x="964345" y="2561425"/>
          <a:ext cx="10287000" cy="1188630"/>
        </p:xfrm>
        <a:graphic>
          <a:graphicData uri="http://schemas.openxmlformats.org/drawingml/2006/table">
            <a:tbl>
              <a:tblPr>
                <a:noFill/>
                <a:tableStyleId>{6D8E1C2D-1BFB-40D4-8652-07165C6395CD}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MULTINOMIAL CLASSIFICATION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 b="1" dirty="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REGRESSION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Takes longer time to process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Processes in shorter time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Result is straightforward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Requires additional operations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6AA8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769800" y="3053850"/>
            <a:ext cx="10652400" cy="27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>
                <a:latin typeface="Century Gothic"/>
                <a:ea typeface="Century Gothic"/>
                <a:cs typeface="Century Gothic"/>
                <a:sym typeface="Century Gothic"/>
              </a:rPr>
              <a:t>NEURAL NETWORK </a:t>
            </a:r>
          </a:p>
          <a:p>
            <a:pPr marL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>
                <a:latin typeface="Century Gothic"/>
                <a:ea typeface="Century Gothic"/>
                <a:cs typeface="Century Gothic"/>
                <a:sym typeface="Century Gothic"/>
              </a:rPr>
              <a:t>ON </a:t>
            </a:r>
          </a:p>
          <a:p>
            <a:pPr marL="0" lvl="0" indent="-228600" algn="ctr" rtl="0">
              <a:spcBef>
                <a:spcPts val="0"/>
              </a:spcBef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 b="1">
                <a:latin typeface="Century Gothic"/>
                <a:ea typeface="Century Gothic"/>
                <a:cs typeface="Century Gothic"/>
                <a:sym typeface="Century Gothic"/>
              </a:rPr>
              <a:t>PRUDENTIAL DATASET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254150" y="921775"/>
            <a:ext cx="3683700" cy="84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</a:rPr>
              <a:t>PART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715254" y="949893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i="0" u="none" strike="noStrike" cap="none">
                <a:solidFill>
                  <a:srgbClr val="FFFFFF"/>
                </a:solidFill>
              </a:rPr>
              <a:t>NEURAL NETWORKS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11075" y="2664875"/>
            <a:ext cx="8487900" cy="356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b="1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Neural Network</a:t>
            </a:r>
            <a:r>
              <a:rPr lang="en-US" sz="18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is a non-linear model characterized by an activation function, which is used by interconnected information processing units to transform input into output. 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 layers: 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 input layer connects with hidden layer/s, which in turn connects to the output layer.</a:t>
            </a:r>
            <a:r>
              <a:rPr lang="en-US" sz="1800">
                <a:solidFill>
                  <a:srgbClr val="080E14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475" y="2679375"/>
            <a:ext cx="2806500" cy="3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626625" y="973675"/>
            <a:ext cx="11000700" cy="7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PRUDENTIAL DATA ANALYSIS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61950" y="2440025"/>
            <a:ext cx="11165400" cy="407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</a:rPr>
              <a:t>The data contains </a:t>
            </a:r>
            <a:r>
              <a:rPr lang="en-US" b="1">
                <a:solidFill>
                  <a:srgbClr val="000000"/>
                </a:solidFill>
              </a:rPr>
              <a:t>110 categorical </a:t>
            </a:r>
            <a:r>
              <a:rPr lang="en-US">
                <a:solidFill>
                  <a:srgbClr val="000000"/>
                </a:solidFill>
              </a:rPr>
              <a:t>variables, </a:t>
            </a:r>
            <a:r>
              <a:rPr lang="en-US" b="1">
                <a:solidFill>
                  <a:srgbClr val="000000"/>
                </a:solidFill>
              </a:rPr>
              <a:t>13 continuous</a:t>
            </a:r>
            <a:r>
              <a:rPr lang="en-US">
                <a:solidFill>
                  <a:srgbClr val="000000"/>
                </a:solidFill>
              </a:rPr>
              <a:t> variables and </a:t>
            </a:r>
            <a:r>
              <a:rPr lang="en-US" b="1">
                <a:solidFill>
                  <a:srgbClr val="000000"/>
                </a:solidFill>
              </a:rPr>
              <a:t>5 discrete</a:t>
            </a:r>
            <a:r>
              <a:rPr lang="en-US">
                <a:solidFill>
                  <a:srgbClr val="000000"/>
                </a:solidFill>
              </a:rPr>
              <a:t> variables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</a:rPr>
              <a:t>Categorical variables contain a finite number of categories, such as (Product_Info_2)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</a:rPr>
              <a:t>Discrete variables are numeric variables that have a countable number of values between two values, such as (Medical_History_10)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</a:rPr>
              <a:t>Continuous variables are numeric variables that have an infinite number of values between two values, such as (BMI)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517154" y="989793"/>
            <a:ext cx="8761500" cy="70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PREDICTIVE VARIABLES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5250" y="2358980"/>
            <a:ext cx="8761500" cy="42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1077449" y="966025"/>
            <a:ext cx="10037100" cy="7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</a:t>
            </a:r>
            <a:r>
              <a:rPr lang="en-US">
                <a:solidFill>
                  <a:srgbClr val="FFFFFF"/>
                </a:solidFill>
              </a:rPr>
              <a:t>PREPARATION AND TRANSFORMATION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533000" y="2527300"/>
            <a:ext cx="11181300" cy="395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Removing the columns that have more than or equal 70% of null values; and removing unnecessary Id column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Replacing the null values in each column with the computed mean of that column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Setting categorical columns to as a factor to get factors with n levels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Converting the categorical columns into dummy variables using 1 to C method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</a:rPr>
              <a:t>Fitting the linear regression model and taking the significant variables only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609200" y="926750"/>
            <a:ext cx="11157300" cy="95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1: NEURAL NETWORK MULTINOMIAL CLASSIFICATION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558625" y="2251950"/>
            <a:ext cx="11565000" cy="46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r>
              <a:rPr lang="en-US" dirty="0">
                <a:solidFill>
                  <a:srgbClr val="000000"/>
                </a:solidFill>
              </a:rPr>
              <a:t>Converting each level of "Response" categorical column into dummy variables using 1 to C method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r>
              <a:rPr lang="en-US" dirty="0">
                <a:solidFill>
                  <a:srgbClr val="000000"/>
                </a:solidFill>
              </a:rPr>
              <a:t>Scaling the 10 Continuous variables using Min-Max Normalization to be between 0 and </a:t>
            </a:r>
            <a:r>
              <a:rPr lang="en-US" dirty="0" smtClean="0">
                <a:solidFill>
                  <a:srgbClr val="000000"/>
                </a:solidFill>
              </a:rPr>
              <a:t>1</a:t>
            </a: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endParaRPr lang="en-US" dirty="0">
              <a:solidFill>
                <a:srgbClr val="000000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342900" lvl="0" indent="-365760" rtl="0">
              <a:lnSpc>
                <a:spcPct val="115000"/>
              </a:lnSpc>
              <a:spcBef>
                <a:spcPts val="0"/>
              </a:spcBef>
              <a:buSzPts val="1800"/>
              <a:buFont typeface="Century Gothic"/>
              <a:buChar char="▶"/>
            </a:pPr>
            <a:r>
              <a:rPr lang="en-US" dirty="0">
                <a:solidFill>
                  <a:schemeClr val="dk1"/>
                </a:solidFill>
              </a:rPr>
              <a:t>Splitting dataset into train and test datasets using sample function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E7871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E787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00" y="2883775"/>
            <a:ext cx="11157299" cy="8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0" y="4552050"/>
            <a:ext cx="7954774" cy="6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00" y="5807247"/>
            <a:ext cx="7419001" cy="8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522175" y="2188237"/>
            <a:ext cx="11448300" cy="44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 dirty="0" smtClean="0">
                <a:solidFill>
                  <a:srgbClr val="000000"/>
                </a:solidFill>
              </a:rPr>
              <a:t>Fitting </a:t>
            </a:r>
            <a:r>
              <a:rPr lang="en-US" dirty="0">
                <a:solidFill>
                  <a:srgbClr val="000000"/>
                </a:solidFill>
              </a:rPr>
              <a:t>Neural Network on train dataset by choosing the hidden layer to be ⅔ of the input size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SzPts val="1440"/>
              <a:buFont typeface="Noto Sans Symbols"/>
              <a:buChar char="▶"/>
            </a:pPr>
            <a:r>
              <a:rPr lang="en-US" dirty="0">
                <a:solidFill>
                  <a:srgbClr val="000000"/>
                </a:solidFill>
              </a:rPr>
              <a:t>Plotting the results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E7871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rgbClr val="E787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5" y="2624613"/>
            <a:ext cx="11568175" cy="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025" y="3562184"/>
            <a:ext cx="8499373" cy="32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609200" y="755375"/>
            <a:ext cx="11157300" cy="112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1: NEURAL NETWORK MULTINOMIAL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690</Words>
  <Application>Microsoft Office PowerPoint</Application>
  <PresentationFormat>Widescreen</PresentationFormat>
  <Paragraphs>170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Arial</vt:lpstr>
      <vt:lpstr>Noto Sans Symbols</vt:lpstr>
      <vt:lpstr>Ion Boardroom</vt:lpstr>
      <vt:lpstr>ADS FINAL PROJECT</vt:lpstr>
      <vt:lpstr>OBJECTIVES</vt:lpstr>
      <vt:lpstr>PowerPoint Presentation</vt:lpstr>
      <vt:lpstr>NEURAL NETWORKS</vt:lpstr>
      <vt:lpstr>PRUDENTIAL DATA ANALYSIS</vt:lpstr>
      <vt:lpstr>PREDICTIVE VARIABLES</vt:lpstr>
      <vt:lpstr>DATA PREPARATION AND TRANSFORMATION</vt:lpstr>
      <vt:lpstr>PowerPoint Presentation</vt:lpstr>
      <vt:lpstr>PowerPoint Presentation</vt:lpstr>
      <vt:lpstr>PowerPoint Presentation</vt:lpstr>
      <vt:lpstr>PowerPoint Presentation</vt:lpstr>
      <vt:lpstr>MODEL 2: NEURAL NETWORK REGRESSION </vt:lpstr>
      <vt:lpstr>MODELS AND SUMMARY</vt:lpstr>
      <vt:lpstr>DEMO PLOT OUTPUT</vt:lpstr>
      <vt:lpstr>CONVOLUTIONAL  NEURAL  NETWORK</vt:lpstr>
      <vt:lpstr>CONVOLUTIONAL NEURAL NETWORK</vt:lpstr>
      <vt:lpstr>SEMEION DATA ANALYSIS</vt:lpstr>
      <vt:lpstr>PROCESS AND CODE</vt:lpstr>
      <vt:lpstr>SAMPLE OUTPUT</vt:lpstr>
      <vt:lpstr>MODELS AND SUMMARY</vt:lpstr>
      <vt:lpstr>CONCLUSION &amp; 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 FINAL PROJECT</dc:title>
  <cp:lastModifiedBy>Hanan</cp:lastModifiedBy>
  <cp:revision>1</cp:revision>
  <dcterms:modified xsi:type="dcterms:W3CDTF">2017-12-14T00:27:10Z</dcterms:modified>
</cp:coreProperties>
</file>